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954"/>
  </p:normalViewPr>
  <p:slideViewPr>
    <p:cSldViewPr snapToGrid="0" snapToObjects="1">
      <p:cViewPr varScale="1">
        <p:scale>
          <a:sx n="119" d="100"/>
          <a:sy n="119" d="100"/>
        </p:scale>
        <p:origin x="8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herness.dk/fileadmin/www.othernessandthearts.org/Publications/Journal_Otherness/Otherness_5.1/EntireIssue5.1.pdf" TargetMode="External"/><Relationship Id="rId4" Type="http://schemas.openxmlformats.org/officeDocument/2006/relationships/hyperlink" Target="http://sebestyenrita.com/spaces-redrawn-by-theatre/" TargetMode="External"/><Relationship Id="rId1" Type="http://schemas.openxmlformats.org/officeDocument/2006/relationships/hyperlink" Target="https://www.academia.edu/33701179/A_Hailing_Community._A_socio-political_meditation_on_Christian_Falsn&#230;s_Front" TargetMode="External"/><Relationship Id="rId2" Type="http://schemas.openxmlformats.org/officeDocument/2006/relationships/hyperlink" Target="http://sebestyenrita.com/before-it-is-too-late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herness.dk/fileadmin/www.othernessandthearts.org/Publications/Journal_Otherness/Otherness_5.1/EntireIssue5.1.pdf" TargetMode="External"/><Relationship Id="rId4" Type="http://schemas.openxmlformats.org/officeDocument/2006/relationships/hyperlink" Target="http://sebestyenrita.com/spaces-redrawn-by-theatre/" TargetMode="External"/><Relationship Id="rId1" Type="http://schemas.openxmlformats.org/officeDocument/2006/relationships/hyperlink" Target="https://www.academia.edu/33701179/A_Hailing_Community._A_socio-political_meditation_on_Christian_Falsn&#230;s_Front" TargetMode="External"/><Relationship Id="rId2" Type="http://schemas.openxmlformats.org/officeDocument/2006/relationships/hyperlink" Target="http://sebestyenrita.com/before-it-is-too-lat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4CC8C-4E85-48E3-90C4-C33F5AC899BB}" type="doc">
      <dgm:prSet loTypeId="urn:microsoft.com/office/officeart/2005/8/layout/cycle6" loCatId="Inbox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AEFD315-FFF7-4F6E-B14A-EBFA933E857D}">
      <dgm:prSet/>
      <dgm:spPr/>
      <dgm:t>
        <a:bodyPr/>
        <a:lstStyle/>
        <a:p>
          <a:r>
            <a:rPr lang="en-US" dirty="0"/>
            <a:t>FESTIVAL</a:t>
          </a:r>
        </a:p>
      </dgm:t>
    </dgm:pt>
    <dgm:pt modelId="{35D665D2-26B4-4EAE-9CF6-1F5A8C7A9D62}" type="parTrans" cxnId="{39EA30E3-A5C7-4094-97C6-5B067286ED87}">
      <dgm:prSet/>
      <dgm:spPr/>
      <dgm:t>
        <a:bodyPr/>
        <a:lstStyle/>
        <a:p>
          <a:endParaRPr lang="en-US"/>
        </a:p>
      </dgm:t>
    </dgm:pt>
    <dgm:pt modelId="{36CEE720-2C41-43DB-B77D-6EEEBF4922FB}" type="sibTrans" cxnId="{39EA30E3-A5C7-4094-97C6-5B067286ED87}">
      <dgm:prSet/>
      <dgm:spPr/>
      <dgm:t>
        <a:bodyPr/>
        <a:lstStyle/>
        <a:p>
          <a:endParaRPr lang="en-US"/>
        </a:p>
      </dgm:t>
    </dgm:pt>
    <dgm:pt modelId="{58E0FBB9-6E45-491F-8AF7-9AED8201E7D8}">
      <dgm:prSet/>
      <dgm:spPr/>
      <dgm:t>
        <a:bodyPr/>
        <a:lstStyle/>
        <a:p>
          <a:r>
            <a:rPr lang="en-US" dirty="0"/>
            <a:t>festivity, feast, celebration, communion, gathering, common past-time in a certain space, usually repeating (yearly, biannually, etc.),</a:t>
          </a:r>
        </a:p>
      </dgm:t>
    </dgm:pt>
    <dgm:pt modelId="{97BDBCB0-075A-430E-B9B0-AB753A0D0465}" type="parTrans" cxnId="{4E83329E-EDDA-44F0-9545-93F1E3C78473}">
      <dgm:prSet/>
      <dgm:spPr/>
      <dgm:t>
        <a:bodyPr/>
        <a:lstStyle/>
        <a:p>
          <a:endParaRPr lang="en-US"/>
        </a:p>
      </dgm:t>
    </dgm:pt>
    <dgm:pt modelId="{49427CC2-47BF-43CF-96E3-BBE9B9A991D1}" type="sibTrans" cxnId="{4E83329E-EDDA-44F0-9545-93F1E3C78473}">
      <dgm:prSet/>
      <dgm:spPr/>
      <dgm:t>
        <a:bodyPr/>
        <a:lstStyle/>
        <a:p>
          <a:endParaRPr lang="en-US"/>
        </a:p>
      </dgm:t>
    </dgm:pt>
    <dgm:pt modelId="{F04CA0D8-DFA4-4D59-90BE-35E85B8B9D9B}">
      <dgm:prSet/>
      <dgm:spPr/>
      <dgm:t>
        <a:bodyPr/>
        <a:lstStyle/>
        <a:p>
          <a:r>
            <a:rPr lang="en-US" dirty="0"/>
            <a:t>artistic, cultural, social features,</a:t>
          </a:r>
        </a:p>
      </dgm:t>
    </dgm:pt>
    <dgm:pt modelId="{0B43EE66-F389-4C3E-AF73-C3591B06880A}" type="parTrans" cxnId="{99792B6E-A228-49B5-AF49-0AD67F2D0577}">
      <dgm:prSet/>
      <dgm:spPr/>
      <dgm:t>
        <a:bodyPr/>
        <a:lstStyle/>
        <a:p>
          <a:endParaRPr lang="en-US"/>
        </a:p>
      </dgm:t>
    </dgm:pt>
    <dgm:pt modelId="{A8918FA8-96C2-40B9-985A-971661AE6B6E}" type="sibTrans" cxnId="{99792B6E-A228-49B5-AF49-0AD67F2D0577}">
      <dgm:prSet/>
      <dgm:spPr/>
      <dgm:t>
        <a:bodyPr/>
        <a:lstStyle/>
        <a:p>
          <a:endParaRPr lang="en-US"/>
        </a:p>
      </dgm:t>
    </dgm:pt>
    <dgm:pt modelId="{540B5151-ECC4-47F6-AD8F-7FB1E9AB3E09}">
      <dgm:prSet/>
      <dgm:spPr/>
      <dgm:t>
        <a:bodyPr/>
        <a:lstStyle/>
        <a:p>
          <a:r>
            <a:rPr lang="en-US" dirty="0"/>
            <a:t>performative and ritualistic: a series of actions, at a certain time and space (hic and </a:t>
          </a:r>
          <a:r>
            <a:rPr lang="en-US" dirty="0" err="1"/>
            <a:t>nunc</a:t>
          </a:r>
          <a:r>
            <a:rPr lang="en-US" dirty="0"/>
            <a:t>).</a:t>
          </a:r>
        </a:p>
      </dgm:t>
    </dgm:pt>
    <dgm:pt modelId="{56088BDB-1E55-44EA-B532-3536D2D889BB}" type="parTrans" cxnId="{7D5A0E37-04BA-45A9-AABD-58042E464939}">
      <dgm:prSet/>
      <dgm:spPr/>
      <dgm:t>
        <a:bodyPr/>
        <a:lstStyle/>
        <a:p>
          <a:endParaRPr lang="en-US"/>
        </a:p>
      </dgm:t>
    </dgm:pt>
    <dgm:pt modelId="{03A03FA8-71DB-49E6-B2E0-91ADCE0D11E9}" type="sibTrans" cxnId="{7D5A0E37-04BA-45A9-AABD-58042E464939}">
      <dgm:prSet/>
      <dgm:spPr/>
      <dgm:t>
        <a:bodyPr/>
        <a:lstStyle/>
        <a:p>
          <a:endParaRPr lang="en-US"/>
        </a:p>
      </dgm:t>
    </dgm:pt>
    <dgm:pt modelId="{CA5E83BB-643F-4114-AF9E-ABBAE03C8B02}">
      <dgm:prSet/>
      <dgm:spPr/>
      <dgm:t>
        <a:bodyPr/>
        <a:lstStyle/>
        <a:p>
          <a:r>
            <a:rPr lang="en-US"/>
            <a:t>COMMUNITY </a:t>
          </a:r>
        </a:p>
      </dgm:t>
    </dgm:pt>
    <dgm:pt modelId="{2BF17D93-04F3-4B00-BD02-C58E6B6EBDCA}" type="parTrans" cxnId="{72AD6BD0-852D-465A-A642-EA873568A019}">
      <dgm:prSet/>
      <dgm:spPr/>
      <dgm:t>
        <a:bodyPr/>
        <a:lstStyle/>
        <a:p>
          <a:endParaRPr lang="en-US"/>
        </a:p>
      </dgm:t>
    </dgm:pt>
    <dgm:pt modelId="{15992B1E-13C9-4B96-8CDB-CB2A816F2FC5}" type="sibTrans" cxnId="{72AD6BD0-852D-465A-A642-EA873568A019}">
      <dgm:prSet/>
      <dgm:spPr/>
      <dgm:t>
        <a:bodyPr/>
        <a:lstStyle/>
        <a:p>
          <a:endParaRPr lang="en-US"/>
        </a:p>
      </dgm:t>
    </dgm:pt>
    <dgm:pt modelId="{72A2B3A5-A2F0-4C4C-B1AD-CE356D79B5B2}">
      <dgm:prSet/>
      <dgm:spPr/>
      <dgm:t>
        <a:bodyPr/>
        <a:lstStyle/>
        <a:p>
          <a:r>
            <a:rPr lang="en-US" dirty="0"/>
            <a:t>complex, and many models and definitions: sociological and anthropological approaches,</a:t>
          </a:r>
        </a:p>
      </dgm:t>
    </dgm:pt>
    <dgm:pt modelId="{72BDA4A8-EBA6-4B4E-AC86-869DA0909B74}" type="parTrans" cxnId="{9BC1C545-E42E-40AC-86AA-865876C3EF59}">
      <dgm:prSet/>
      <dgm:spPr/>
      <dgm:t>
        <a:bodyPr/>
        <a:lstStyle/>
        <a:p>
          <a:endParaRPr lang="en-US"/>
        </a:p>
      </dgm:t>
    </dgm:pt>
    <dgm:pt modelId="{658B8C8A-AFA7-4532-9685-724156415D5C}" type="sibTrans" cxnId="{9BC1C545-E42E-40AC-86AA-865876C3EF59}">
      <dgm:prSet/>
      <dgm:spPr/>
      <dgm:t>
        <a:bodyPr/>
        <a:lstStyle/>
        <a:p>
          <a:endParaRPr lang="en-US"/>
        </a:p>
      </dgm:t>
    </dgm:pt>
    <dgm:pt modelId="{CD099CE7-9E06-4DC0-A5EF-8471A117A206}">
      <dgm:prSet/>
      <dgm:spPr/>
      <dgm:t>
        <a:bodyPr/>
        <a:lstStyle/>
        <a:p>
          <a:r>
            <a:rPr lang="en-US" dirty="0"/>
            <a:t>common features of the definitions: a number of people at a certain geographical location, doing or not doing something together</a:t>
          </a:r>
        </a:p>
      </dgm:t>
    </dgm:pt>
    <dgm:pt modelId="{5B4B53EF-F640-49C6-8387-9A2D186F82CD}" type="parTrans" cxnId="{46720F22-B16B-4E0E-AB70-80BDDBE41BC6}">
      <dgm:prSet/>
      <dgm:spPr/>
      <dgm:t>
        <a:bodyPr/>
        <a:lstStyle/>
        <a:p>
          <a:endParaRPr lang="en-US"/>
        </a:p>
      </dgm:t>
    </dgm:pt>
    <dgm:pt modelId="{6D7E2DDE-1E6C-4202-BB76-D418B3F62114}" type="sibTrans" cxnId="{46720F22-B16B-4E0E-AB70-80BDDBE41BC6}">
      <dgm:prSet/>
      <dgm:spPr/>
      <dgm:t>
        <a:bodyPr/>
        <a:lstStyle/>
        <a:p>
          <a:endParaRPr lang="en-US"/>
        </a:p>
      </dgm:t>
    </dgm:pt>
    <dgm:pt modelId="{53344484-5A9B-4322-A1C0-4A2B062295F3}">
      <dgm:prSet/>
      <dgm:spPr/>
      <dgm:t>
        <a:bodyPr/>
        <a:lstStyle/>
        <a:p>
          <a:r>
            <a:rPr lang="en-US"/>
            <a:t>festivals growing out of some community traditions (usually folk traditions)</a:t>
          </a:r>
        </a:p>
      </dgm:t>
    </dgm:pt>
    <dgm:pt modelId="{8EB28A6F-9CA6-4AC8-838D-43EC4F41C875}" type="parTrans" cxnId="{E5764B49-810D-415F-9C5D-5D5B7F928C3A}">
      <dgm:prSet/>
      <dgm:spPr/>
      <dgm:t>
        <a:bodyPr/>
        <a:lstStyle/>
        <a:p>
          <a:endParaRPr lang="en-US"/>
        </a:p>
      </dgm:t>
    </dgm:pt>
    <dgm:pt modelId="{CB3D16C9-A8B0-4E74-B86A-06BE9EDFAE4F}" type="sibTrans" cxnId="{E5764B49-810D-415F-9C5D-5D5B7F928C3A}">
      <dgm:prSet/>
      <dgm:spPr/>
      <dgm:t>
        <a:bodyPr/>
        <a:lstStyle/>
        <a:p>
          <a:endParaRPr lang="en-US"/>
        </a:p>
      </dgm:t>
    </dgm:pt>
    <dgm:pt modelId="{9761EFDF-7C44-479B-8002-83A2A2992AE5}">
      <dgm:prSet/>
      <dgm:spPr/>
      <dgm:t>
        <a:bodyPr/>
        <a:lstStyle/>
        <a:p>
          <a:r>
            <a:rPr lang="en-US" dirty="0"/>
            <a:t>communities growing out of a festival tradition: a. long-term or b. temporary communities</a:t>
          </a:r>
        </a:p>
      </dgm:t>
    </dgm:pt>
    <dgm:pt modelId="{6F840637-BC53-49C0-8657-38C0C5D0B948}" type="parTrans" cxnId="{8469B2A1-F2F2-4C20-BC79-9B3D387C0F0C}">
      <dgm:prSet/>
      <dgm:spPr/>
      <dgm:t>
        <a:bodyPr/>
        <a:lstStyle/>
        <a:p>
          <a:endParaRPr lang="en-US"/>
        </a:p>
      </dgm:t>
    </dgm:pt>
    <dgm:pt modelId="{EB83D9D8-18C0-45F2-B757-0B98C8C83AAC}" type="sibTrans" cxnId="{8469B2A1-F2F2-4C20-BC79-9B3D387C0F0C}">
      <dgm:prSet/>
      <dgm:spPr/>
      <dgm:t>
        <a:bodyPr/>
        <a:lstStyle/>
        <a:p>
          <a:endParaRPr lang="en-US"/>
        </a:p>
      </dgm:t>
    </dgm:pt>
    <dgm:pt modelId="{1BDCD682-07DC-CA4A-97E9-E3ECF49CEF65}" type="pres">
      <dgm:prSet presAssocID="{B6D4CC8C-4E85-48E3-90C4-C33F5AC899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FCBFFF-8EEE-474B-8602-190631EBD1CE}" type="pres">
      <dgm:prSet presAssocID="{3AEFD315-FFF7-4F6E-B14A-EBFA933E857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0E09F-9847-AA4D-971E-2422AD07693D}" type="pres">
      <dgm:prSet presAssocID="{3AEFD315-FFF7-4F6E-B14A-EBFA933E857D}" presName="spNode" presStyleCnt="0"/>
      <dgm:spPr/>
    </dgm:pt>
    <dgm:pt modelId="{CD7F856C-B668-7F4F-9523-4CAB3A9FAA47}" type="pres">
      <dgm:prSet presAssocID="{36CEE720-2C41-43DB-B77D-6EEEBF4922FB}" presName="sibTrans" presStyleLbl="sibTrans1D1" presStyleIdx="0" presStyleCnt="2"/>
      <dgm:spPr/>
      <dgm:t>
        <a:bodyPr/>
        <a:lstStyle/>
        <a:p>
          <a:endParaRPr lang="en-US"/>
        </a:p>
      </dgm:t>
    </dgm:pt>
    <dgm:pt modelId="{90C6DF07-1F0C-E34C-AFE1-53D5A2799FD4}" type="pres">
      <dgm:prSet presAssocID="{CA5E83BB-643F-4114-AF9E-ABBAE03C8B0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488BE4-EE24-BC4B-A05D-2D3636971209}" type="pres">
      <dgm:prSet presAssocID="{CA5E83BB-643F-4114-AF9E-ABBAE03C8B02}" presName="spNode" presStyleCnt="0"/>
      <dgm:spPr/>
    </dgm:pt>
    <dgm:pt modelId="{B8A2944F-2B5A-224A-86A9-0FBDB0FBDA47}" type="pres">
      <dgm:prSet presAssocID="{15992B1E-13C9-4B96-8CDB-CB2A816F2FC5}" presName="sibTrans" presStyleLbl="sibTrans1D1" presStyleIdx="1" presStyleCnt="2"/>
      <dgm:spPr/>
      <dgm:t>
        <a:bodyPr/>
        <a:lstStyle/>
        <a:p>
          <a:endParaRPr lang="en-US"/>
        </a:p>
      </dgm:t>
    </dgm:pt>
  </dgm:ptLst>
  <dgm:cxnLst>
    <dgm:cxn modelId="{4E83329E-EDDA-44F0-9545-93F1E3C78473}" srcId="{3AEFD315-FFF7-4F6E-B14A-EBFA933E857D}" destId="{58E0FBB9-6E45-491F-8AF7-9AED8201E7D8}" srcOrd="0" destOrd="0" parTransId="{97BDBCB0-075A-430E-B9B0-AB753A0D0465}" sibTransId="{49427CC2-47BF-43CF-96E3-BBE9B9A991D1}"/>
    <dgm:cxn modelId="{307FD0FB-7E87-2849-9748-35DFFD7D8C1A}" type="presOf" srcId="{58E0FBB9-6E45-491F-8AF7-9AED8201E7D8}" destId="{DBFCBFFF-8EEE-474B-8602-190631EBD1CE}" srcOrd="0" destOrd="1" presId="urn:microsoft.com/office/officeart/2005/8/layout/cycle6"/>
    <dgm:cxn modelId="{AE9FB5DA-3A47-EB41-A983-5E0DFEF005C0}" type="presOf" srcId="{CD099CE7-9E06-4DC0-A5EF-8471A117A206}" destId="{90C6DF07-1F0C-E34C-AFE1-53D5A2799FD4}" srcOrd="0" destOrd="2" presId="urn:microsoft.com/office/officeart/2005/8/layout/cycle6"/>
    <dgm:cxn modelId="{35C88039-81F6-E94C-B65A-94DEC06CFA03}" type="presOf" srcId="{15992B1E-13C9-4B96-8CDB-CB2A816F2FC5}" destId="{B8A2944F-2B5A-224A-86A9-0FBDB0FBDA47}" srcOrd="0" destOrd="0" presId="urn:microsoft.com/office/officeart/2005/8/layout/cycle6"/>
    <dgm:cxn modelId="{98EA0BE1-EED8-B443-86A6-62147B293C13}" type="presOf" srcId="{B6D4CC8C-4E85-48E3-90C4-C33F5AC899BB}" destId="{1BDCD682-07DC-CA4A-97E9-E3ECF49CEF65}" srcOrd="0" destOrd="0" presId="urn:microsoft.com/office/officeart/2005/8/layout/cycle6"/>
    <dgm:cxn modelId="{39EA30E3-A5C7-4094-97C6-5B067286ED87}" srcId="{B6D4CC8C-4E85-48E3-90C4-C33F5AC899BB}" destId="{3AEFD315-FFF7-4F6E-B14A-EBFA933E857D}" srcOrd="0" destOrd="0" parTransId="{35D665D2-26B4-4EAE-9CF6-1F5A8C7A9D62}" sibTransId="{36CEE720-2C41-43DB-B77D-6EEEBF4922FB}"/>
    <dgm:cxn modelId="{E0EA0E24-8120-204C-B072-D9966900531D}" type="presOf" srcId="{3AEFD315-FFF7-4F6E-B14A-EBFA933E857D}" destId="{DBFCBFFF-8EEE-474B-8602-190631EBD1CE}" srcOrd="0" destOrd="0" presId="urn:microsoft.com/office/officeart/2005/8/layout/cycle6"/>
    <dgm:cxn modelId="{99792B6E-A228-49B5-AF49-0AD67F2D0577}" srcId="{3AEFD315-FFF7-4F6E-B14A-EBFA933E857D}" destId="{F04CA0D8-DFA4-4D59-90BE-35E85B8B9D9B}" srcOrd="1" destOrd="0" parTransId="{0B43EE66-F389-4C3E-AF73-C3591B06880A}" sibTransId="{A8918FA8-96C2-40B9-985A-971661AE6B6E}"/>
    <dgm:cxn modelId="{F02571A5-16E9-A241-A2DB-81307E0D3900}" type="presOf" srcId="{F04CA0D8-DFA4-4D59-90BE-35E85B8B9D9B}" destId="{DBFCBFFF-8EEE-474B-8602-190631EBD1CE}" srcOrd="0" destOrd="2" presId="urn:microsoft.com/office/officeart/2005/8/layout/cycle6"/>
    <dgm:cxn modelId="{A7D3A56F-E2EF-2444-AFD4-72013A6B2D22}" type="presOf" srcId="{9761EFDF-7C44-479B-8002-83A2A2992AE5}" destId="{90C6DF07-1F0C-E34C-AFE1-53D5A2799FD4}" srcOrd="0" destOrd="4" presId="urn:microsoft.com/office/officeart/2005/8/layout/cycle6"/>
    <dgm:cxn modelId="{9BC1C545-E42E-40AC-86AA-865876C3EF59}" srcId="{CA5E83BB-643F-4114-AF9E-ABBAE03C8B02}" destId="{72A2B3A5-A2F0-4C4C-B1AD-CE356D79B5B2}" srcOrd="0" destOrd="0" parTransId="{72BDA4A8-EBA6-4B4E-AC86-869DA0909B74}" sibTransId="{658B8C8A-AFA7-4532-9685-724156415D5C}"/>
    <dgm:cxn modelId="{1045EFE2-0F6C-C04C-8757-3D251C41BFEE}" type="presOf" srcId="{36CEE720-2C41-43DB-B77D-6EEEBF4922FB}" destId="{CD7F856C-B668-7F4F-9523-4CAB3A9FAA47}" srcOrd="0" destOrd="0" presId="urn:microsoft.com/office/officeart/2005/8/layout/cycle6"/>
    <dgm:cxn modelId="{E5764B49-810D-415F-9C5D-5D5B7F928C3A}" srcId="{CD099CE7-9E06-4DC0-A5EF-8471A117A206}" destId="{53344484-5A9B-4322-A1C0-4A2B062295F3}" srcOrd="0" destOrd="0" parTransId="{8EB28A6F-9CA6-4AC8-838D-43EC4F41C875}" sibTransId="{CB3D16C9-A8B0-4E74-B86A-06BE9EDFAE4F}"/>
    <dgm:cxn modelId="{2A4F6A83-5E86-E045-B1CA-DFC494CCF8D4}" type="presOf" srcId="{72A2B3A5-A2F0-4C4C-B1AD-CE356D79B5B2}" destId="{90C6DF07-1F0C-E34C-AFE1-53D5A2799FD4}" srcOrd="0" destOrd="1" presId="urn:microsoft.com/office/officeart/2005/8/layout/cycle6"/>
    <dgm:cxn modelId="{46720F22-B16B-4E0E-AB70-80BDDBE41BC6}" srcId="{CA5E83BB-643F-4114-AF9E-ABBAE03C8B02}" destId="{CD099CE7-9E06-4DC0-A5EF-8471A117A206}" srcOrd="1" destOrd="0" parTransId="{5B4B53EF-F640-49C6-8387-9A2D186F82CD}" sibTransId="{6D7E2DDE-1E6C-4202-BB76-D418B3F62114}"/>
    <dgm:cxn modelId="{8469B2A1-F2F2-4C20-BC79-9B3D387C0F0C}" srcId="{CD099CE7-9E06-4DC0-A5EF-8471A117A206}" destId="{9761EFDF-7C44-479B-8002-83A2A2992AE5}" srcOrd="1" destOrd="0" parTransId="{6F840637-BC53-49C0-8657-38C0C5D0B948}" sibTransId="{EB83D9D8-18C0-45F2-B757-0B98C8C83AAC}"/>
    <dgm:cxn modelId="{7D5A0E37-04BA-45A9-AABD-58042E464939}" srcId="{3AEFD315-FFF7-4F6E-B14A-EBFA933E857D}" destId="{540B5151-ECC4-47F6-AD8F-7FB1E9AB3E09}" srcOrd="2" destOrd="0" parTransId="{56088BDB-1E55-44EA-B532-3536D2D889BB}" sibTransId="{03A03FA8-71DB-49E6-B2E0-91ADCE0D11E9}"/>
    <dgm:cxn modelId="{72AD6BD0-852D-465A-A642-EA873568A019}" srcId="{B6D4CC8C-4E85-48E3-90C4-C33F5AC899BB}" destId="{CA5E83BB-643F-4114-AF9E-ABBAE03C8B02}" srcOrd="1" destOrd="0" parTransId="{2BF17D93-04F3-4B00-BD02-C58E6B6EBDCA}" sibTransId="{15992B1E-13C9-4B96-8CDB-CB2A816F2FC5}"/>
    <dgm:cxn modelId="{E177F500-14BD-B84D-A771-15B9A9CAC1E0}" type="presOf" srcId="{540B5151-ECC4-47F6-AD8F-7FB1E9AB3E09}" destId="{DBFCBFFF-8EEE-474B-8602-190631EBD1CE}" srcOrd="0" destOrd="3" presId="urn:microsoft.com/office/officeart/2005/8/layout/cycle6"/>
    <dgm:cxn modelId="{10A92F0E-82C8-4643-AC3E-F61882DB4022}" type="presOf" srcId="{CA5E83BB-643F-4114-AF9E-ABBAE03C8B02}" destId="{90C6DF07-1F0C-E34C-AFE1-53D5A2799FD4}" srcOrd="0" destOrd="0" presId="urn:microsoft.com/office/officeart/2005/8/layout/cycle6"/>
    <dgm:cxn modelId="{42F879F6-838D-8D4C-939A-0C11C441C78C}" type="presOf" srcId="{53344484-5A9B-4322-A1C0-4A2B062295F3}" destId="{90C6DF07-1F0C-E34C-AFE1-53D5A2799FD4}" srcOrd="0" destOrd="3" presId="urn:microsoft.com/office/officeart/2005/8/layout/cycle6"/>
    <dgm:cxn modelId="{19A73F86-2274-034C-9E09-74218C2CE2A9}" type="presParOf" srcId="{1BDCD682-07DC-CA4A-97E9-E3ECF49CEF65}" destId="{DBFCBFFF-8EEE-474B-8602-190631EBD1CE}" srcOrd="0" destOrd="0" presId="urn:microsoft.com/office/officeart/2005/8/layout/cycle6"/>
    <dgm:cxn modelId="{7ABB79FB-0E73-A44E-B0E5-5EB9074278EB}" type="presParOf" srcId="{1BDCD682-07DC-CA4A-97E9-E3ECF49CEF65}" destId="{A650E09F-9847-AA4D-971E-2422AD07693D}" srcOrd="1" destOrd="0" presId="urn:microsoft.com/office/officeart/2005/8/layout/cycle6"/>
    <dgm:cxn modelId="{554FCE5A-DD1A-8146-8EB2-7CC07BC2CA61}" type="presParOf" srcId="{1BDCD682-07DC-CA4A-97E9-E3ECF49CEF65}" destId="{CD7F856C-B668-7F4F-9523-4CAB3A9FAA47}" srcOrd="2" destOrd="0" presId="urn:microsoft.com/office/officeart/2005/8/layout/cycle6"/>
    <dgm:cxn modelId="{842DCE08-ADCE-044E-A570-8971269661C9}" type="presParOf" srcId="{1BDCD682-07DC-CA4A-97E9-E3ECF49CEF65}" destId="{90C6DF07-1F0C-E34C-AFE1-53D5A2799FD4}" srcOrd="3" destOrd="0" presId="urn:microsoft.com/office/officeart/2005/8/layout/cycle6"/>
    <dgm:cxn modelId="{C266C9FF-ADF0-FF45-BE50-9B67D19C801B}" type="presParOf" srcId="{1BDCD682-07DC-CA4A-97E9-E3ECF49CEF65}" destId="{BF488BE4-EE24-BC4B-A05D-2D3636971209}" srcOrd="4" destOrd="0" presId="urn:microsoft.com/office/officeart/2005/8/layout/cycle6"/>
    <dgm:cxn modelId="{BC199D7E-2E1A-F440-9CB5-2A190BA51B74}" type="presParOf" srcId="{1BDCD682-07DC-CA4A-97E9-E3ECF49CEF65}" destId="{B8A2944F-2B5A-224A-86A9-0FBDB0FBDA47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A14D1-6AAA-4C58-9528-2EA4871336B5}" type="doc">
      <dgm:prSet loTypeId="urn:microsoft.com/office/officeart/2005/8/layout/list1" loCatId="Inbo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1DF46D4-D191-4D2E-A84E-547E67E52796}">
      <dgm:prSet/>
      <dgm:spPr/>
      <dgm:t>
        <a:bodyPr/>
        <a:lstStyle/>
        <a:p>
          <a:r>
            <a:rPr lang="en-US" dirty="0"/>
            <a:t>Rita </a:t>
          </a:r>
          <a:r>
            <a:rPr lang="en-US" dirty="0" err="1"/>
            <a:t>Sebestyén</a:t>
          </a:r>
          <a:r>
            <a:rPr lang="en-US" dirty="0"/>
            <a:t>, </a:t>
          </a:r>
          <a:r>
            <a:rPr lang="en-US" dirty="0" smtClean="0"/>
            <a:t>PhD – PASSAGE FESTIVAL, </a:t>
          </a:r>
          <a:r>
            <a:rPr lang="en-US" dirty="0" err="1" smtClean="0"/>
            <a:t>Helsingør</a:t>
          </a:r>
          <a:r>
            <a:rPr lang="en-US" dirty="0" smtClean="0"/>
            <a:t>-Helsingborg</a:t>
          </a:r>
          <a:r>
            <a:rPr lang="en-US" dirty="0"/>
            <a:t/>
          </a:r>
          <a:br>
            <a:rPr lang="en-US" dirty="0"/>
          </a:br>
          <a:endParaRPr lang="en-US" dirty="0"/>
        </a:p>
      </dgm:t>
    </dgm:pt>
    <dgm:pt modelId="{A07D679D-6117-45BE-9048-C103516B8773}" type="parTrans" cxnId="{FE666414-AE40-487D-84ED-B6843608CEC5}">
      <dgm:prSet/>
      <dgm:spPr/>
      <dgm:t>
        <a:bodyPr/>
        <a:lstStyle/>
        <a:p>
          <a:endParaRPr lang="en-US"/>
        </a:p>
      </dgm:t>
    </dgm:pt>
    <dgm:pt modelId="{A0DD7457-5AFB-4C43-A9D3-945F973A6C01}" type="sibTrans" cxnId="{FE666414-AE40-487D-84ED-B6843608CEC5}">
      <dgm:prSet/>
      <dgm:spPr/>
      <dgm:t>
        <a:bodyPr/>
        <a:lstStyle/>
        <a:p>
          <a:endParaRPr lang="en-US"/>
        </a:p>
      </dgm:t>
    </dgm:pt>
    <dgm:pt modelId="{CC0FB903-1AA8-481F-A713-E4945B4481BE}">
      <dgm:prSet/>
      <dgm:spPr/>
      <dgm:t>
        <a:bodyPr/>
        <a:lstStyle/>
        <a:p>
          <a:r>
            <a:rPr lang="en-US"/>
            <a:t>Main publications in the topic:</a:t>
          </a:r>
        </a:p>
      </dgm:t>
    </dgm:pt>
    <dgm:pt modelId="{DECA3100-8EF9-4C4B-9579-DCB87633EE94}" type="parTrans" cxnId="{CED51A85-8A7F-474C-9415-CBF1195CACB8}">
      <dgm:prSet/>
      <dgm:spPr/>
      <dgm:t>
        <a:bodyPr/>
        <a:lstStyle/>
        <a:p>
          <a:endParaRPr lang="en-US"/>
        </a:p>
      </dgm:t>
    </dgm:pt>
    <dgm:pt modelId="{F72D363A-3F16-4433-BC51-5DC24A323406}" type="sibTrans" cxnId="{CED51A85-8A7F-474C-9415-CBF1195CACB8}">
      <dgm:prSet/>
      <dgm:spPr/>
      <dgm:t>
        <a:bodyPr/>
        <a:lstStyle/>
        <a:p>
          <a:endParaRPr lang="en-US"/>
        </a:p>
      </dgm:t>
    </dgm:pt>
    <dgm:pt modelId="{A4F8C826-098D-442A-A57E-203147169DAF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A Hailing Community. A socio-political meditation on Christian Falsnæs’ Front </a:t>
          </a:r>
          <a:r>
            <a:rPr lang="en-US"/>
            <a:t>(Border Roads, 2017)</a:t>
          </a:r>
        </a:p>
      </dgm:t>
    </dgm:pt>
    <dgm:pt modelId="{03E80295-B279-4A79-8A7D-C0BBA8F2B95E}" type="parTrans" cxnId="{EA114581-D2B3-47B8-8892-D70A3A64E744}">
      <dgm:prSet/>
      <dgm:spPr/>
      <dgm:t>
        <a:bodyPr/>
        <a:lstStyle/>
        <a:p>
          <a:endParaRPr lang="en-US"/>
        </a:p>
      </dgm:t>
    </dgm:pt>
    <dgm:pt modelId="{753CBE7E-C44D-4DE2-A1E6-E18A8033E018}" type="sibTrans" cxnId="{EA114581-D2B3-47B8-8892-D70A3A64E744}">
      <dgm:prSet/>
      <dgm:spPr/>
      <dgm:t>
        <a:bodyPr/>
        <a:lstStyle/>
        <a:p>
          <a:endParaRPr lang="en-US"/>
        </a:p>
      </dgm:t>
    </dgm:pt>
    <dgm:pt modelId="{D3A6124B-A206-4CF6-AD06-85A5585E8C92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Before it is too late. Social sensitivity, synchronicity and participatory aspects of Scandinavian culture, with a special outlook on the oeuvre of Thierry Geoffroy, Colonel</a:t>
          </a:r>
          <a:r>
            <a:rPr lang="en-US"/>
            <a:t> (Border Roads, 2016)</a:t>
          </a:r>
        </a:p>
      </dgm:t>
    </dgm:pt>
    <dgm:pt modelId="{B682BA39-6655-40B3-BD33-7F3AB3C09311}" type="parTrans" cxnId="{B2C24810-8143-4C25-90E5-0419783CF663}">
      <dgm:prSet/>
      <dgm:spPr/>
      <dgm:t>
        <a:bodyPr/>
        <a:lstStyle/>
        <a:p>
          <a:endParaRPr lang="en-US"/>
        </a:p>
      </dgm:t>
    </dgm:pt>
    <dgm:pt modelId="{30AEAA7B-D94A-463D-8484-E935805EF623}" type="sibTrans" cxnId="{B2C24810-8143-4C25-90E5-0419783CF663}">
      <dgm:prSet/>
      <dgm:spPr/>
      <dgm:t>
        <a:bodyPr/>
        <a:lstStyle/>
        <a:p>
          <a:endParaRPr lang="en-US"/>
        </a:p>
      </dgm:t>
    </dgm:pt>
    <dgm:pt modelId="{58FD676A-B8D2-4C06-97A9-79991914CF4E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Otherness and the Performing Arts </a:t>
          </a:r>
          <a:r>
            <a:rPr lang="en-US"/>
            <a:t>(Aarhus University, 2016)</a:t>
          </a:r>
        </a:p>
      </dgm:t>
    </dgm:pt>
    <dgm:pt modelId="{844FE7FB-C656-4B93-84C9-36077655A89A}" type="parTrans" cxnId="{17F85E74-6A30-440C-B3F8-0A1F79ABBC5F}">
      <dgm:prSet/>
      <dgm:spPr/>
      <dgm:t>
        <a:bodyPr/>
        <a:lstStyle/>
        <a:p>
          <a:endParaRPr lang="en-US"/>
        </a:p>
      </dgm:t>
    </dgm:pt>
    <dgm:pt modelId="{76604607-9E40-4A1B-AE57-6A4E5642A1A6}" type="sibTrans" cxnId="{17F85E74-6A30-440C-B3F8-0A1F79ABBC5F}">
      <dgm:prSet/>
      <dgm:spPr/>
      <dgm:t>
        <a:bodyPr/>
        <a:lstStyle/>
        <a:p>
          <a:endParaRPr lang="en-US"/>
        </a:p>
      </dgm:t>
    </dgm:pt>
    <dgm:pt modelId="{21AC971B-8C79-4CA1-BBBC-F6E2B24B1B12}">
      <dgm:prSet/>
      <dgm:spPr/>
      <dgm:t>
        <a:bodyPr/>
        <a:lstStyle/>
        <a:p>
          <a:r>
            <a:rPr lang="en-US">
              <a:hlinkClick xmlns:r="http://schemas.openxmlformats.org/officeDocument/2006/relationships" r:id="rId4"/>
            </a:rPr>
            <a:t>Spaces Redrawn by Theatre. Passage Festival: dialogue of urban and theatrical spaces </a:t>
          </a:r>
          <a:r>
            <a:rPr lang="en-US"/>
            <a:t>(Symbolon, 2013)</a:t>
          </a:r>
        </a:p>
      </dgm:t>
    </dgm:pt>
    <dgm:pt modelId="{8620949E-51D3-483B-8019-7E3531D2222C}" type="parTrans" cxnId="{34BE7767-4C23-4A24-8722-130C503BC724}">
      <dgm:prSet/>
      <dgm:spPr/>
      <dgm:t>
        <a:bodyPr/>
        <a:lstStyle/>
        <a:p>
          <a:endParaRPr lang="en-US"/>
        </a:p>
      </dgm:t>
    </dgm:pt>
    <dgm:pt modelId="{8239905C-B485-4D45-AF48-51392873909F}" type="sibTrans" cxnId="{34BE7767-4C23-4A24-8722-130C503BC724}">
      <dgm:prSet/>
      <dgm:spPr/>
      <dgm:t>
        <a:bodyPr/>
        <a:lstStyle/>
        <a:p>
          <a:endParaRPr lang="en-US"/>
        </a:p>
      </dgm:t>
    </dgm:pt>
    <dgm:pt modelId="{AE5F4FE0-9DE9-8A4A-8945-198FF6526825}" type="pres">
      <dgm:prSet presAssocID="{3F2A14D1-6AAA-4C58-9528-2EA4871336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D55DE8-EFDF-C644-941B-E5AD6F76EE26}" type="pres">
      <dgm:prSet presAssocID="{A1DF46D4-D191-4D2E-A84E-547E67E52796}" presName="parentLin" presStyleCnt="0"/>
      <dgm:spPr/>
      <dgm:t>
        <a:bodyPr/>
        <a:lstStyle/>
        <a:p>
          <a:endParaRPr lang="en-US"/>
        </a:p>
      </dgm:t>
    </dgm:pt>
    <dgm:pt modelId="{AEDA1D0E-4692-4A4D-8751-B0E29639C29E}" type="pres">
      <dgm:prSet presAssocID="{A1DF46D4-D191-4D2E-A84E-547E67E5279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043570E-322D-CB42-8566-435A9A1B0381}" type="pres">
      <dgm:prSet presAssocID="{A1DF46D4-D191-4D2E-A84E-547E67E5279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C6E96-BE50-024E-9A25-0D41116F207A}" type="pres">
      <dgm:prSet presAssocID="{A1DF46D4-D191-4D2E-A84E-547E67E52796}" presName="negativeSpace" presStyleCnt="0"/>
      <dgm:spPr/>
      <dgm:t>
        <a:bodyPr/>
        <a:lstStyle/>
        <a:p>
          <a:endParaRPr lang="en-US"/>
        </a:p>
      </dgm:t>
    </dgm:pt>
    <dgm:pt modelId="{C26180E9-1F5A-6B4D-B4C7-F442E4B66E00}" type="pres">
      <dgm:prSet presAssocID="{A1DF46D4-D191-4D2E-A84E-547E67E5279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D3EBD6-3408-344C-8603-C641C157DF78}" type="pres">
      <dgm:prSet presAssocID="{A0DD7457-5AFB-4C43-A9D3-945F973A6C01}" presName="spaceBetweenRectangles" presStyleCnt="0"/>
      <dgm:spPr/>
      <dgm:t>
        <a:bodyPr/>
        <a:lstStyle/>
        <a:p>
          <a:endParaRPr lang="en-US"/>
        </a:p>
      </dgm:t>
    </dgm:pt>
    <dgm:pt modelId="{02414A75-DB13-984D-9386-37C46DEC9011}" type="pres">
      <dgm:prSet presAssocID="{CC0FB903-1AA8-481F-A713-E4945B4481BE}" presName="parentLin" presStyleCnt="0"/>
      <dgm:spPr/>
      <dgm:t>
        <a:bodyPr/>
        <a:lstStyle/>
        <a:p>
          <a:endParaRPr lang="en-US"/>
        </a:p>
      </dgm:t>
    </dgm:pt>
    <dgm:pt modelId="{34475F97-F980-1C4E-BFCD-E54E4106A32B}" type="pres">
      <dgm:prSet presAssocID="{CC0FB903-1AA8-481F-A713-E4945B4481B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8FC646B-B042-354D-8B0B-402B410339C8}" type="pres">
      <dgm:prSet presAssocID="{CC0FB903-1AA8-481F-A713-E4945B4481B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95768-743A-3B45-A23E-D0E2D9765E6A}" type="pres">
      <dgm:prSet presAssocID="{CC0FB903-1AA8-481F-A713-E4945B4481BE}" presName="negativeSpace" presStyleCnt="0"/>
      <dgm:spPr/>
      <dgm:t>
        <a:bodyPr/>
        <a:lstStyle/>
        <a:p>
          <a:endParaRPr lang="en-US"/>
        </a:p>
      </dgm:t>
    </dgm:pt>
    <dgm:pt modelId="{85A1323E-14ED-CF42-9494-5E75340242CA}" type="pres">
      <dgm:prSet presAssocID="{CC0FB903-1AA8-481F-A713-E4945B4481BE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B746B4-6FB0-D64B-AD03-322BCE3511CC}" type="presOf" srcId="{CC0FB903-1AA8-481F-A713-E4945B4481BE}" destId="{C8FC646B-B042-354D-8B0B-402B410339C8}" srcOrd="1" destOrd="0" presId="urn:microsoft.com/office/officeart/2005/8/layout/list1"/>
    <dgm:cxn modelId="{FE666414-AE40-487D-84ED-B6843608CEC5}" srcId="{3F2A14D1-6AAA-4C58-9528-2EA4871336B5}" destId="{A1DF46D4-D191-4D2E-A84E-547E67E52796}" srcOrd="0" destOrd="0" parTransId="{A07D679D-6117-45BE-9048-C103516B8773}" sibTransId="{A0DD7457-5AFB-4C43-A9D3-945F973A6C01}"/>
    <dgm:cxn modelId="{103AAFCF-5211-E34E-82F1-FD56D4C16CB7}" type="presOf" srcId="{58FD676A-B8D2-4C06-97A9-79991914CF4E}" destId="{85A1323E-14ED-CF42-9494-5E75340242CA}" srcOrd="0" destOrd="2" presId="urn:microsoft.com/office/officeart/2005/8/layout/list1"/>
    <dgm:cxn modelId="{17F85E74-6A30-440C-B3F8-0A1F79ABBC5F}" srcId="{CC0FB903-1AA8-481F-A713-E4945B4481BE}" destId="{58FD676A-B8D2-4C06-97A9-79991914CF4E}" srcOrd="2" destOrd="0" parTransId="{844FE7FB-C656-4B93-84C9-36077655A89A}" sibTransId="{76604607-9E40-4A1B-AE57-6A4E5642A1A6}"/>
    <dgm:cxn modelId="{038BCC0D-59F9-494A-9DAB-4026E6CA06B5}" type="presOf" srcId="{A4F8C826-098D-442A-A57E-203147169DAF}" destId="{85A1323E-14ED-CF42-9494-5E75340242CA}" srcOrd="0" destOrd="0" presId="urn:microsoft.com/office/officeart/2005/8/layout/list1"/>
    <dgm:cxn modelId="{2E89B1E6-ECCA-E742-BF32-A7F65A8CD1B8}" type="presOf" srcId="{CC0FB903-1AA8-481F-A713-E4945B4481BE}" destId="{34475F97-F980-1C4E-BFCD-E54E4106A32B}" srcOrd="0" destOrd="0" presId="urn:microsoft.com/office/officeart/2005/8/layout/list1"/>
    <dgm:cxn modelId="{CED51A85-8A7F-474C-9415-CBF1195CACB8}" srcId="{3F2A14D1-6AAA-4C58-9528-2EA4871336B5}" destId="{CC0FB903-1AA8-481F-A713-E4945B4481BE}" srcOrd="1" destOrd="0" parTransId="{DECA3100-8EF9-4C4B-9579-DCB87633EE94}" sibTransId="{F72D363A-3F16-4433-BC51-5DC24A323406}"/>
    <dgm:cxn modelId="{22B961DB-77B8-794F-A537-E4237FBB221E}" type="presOf" srcId="{A1DF46D4-D191-4D2E-A84E-547E67E52796}" destId="{2043570E-322D-CB42-8566-435A9A1B0381}" srcOrd="1" destOrd="0" presId="urn:microsoft.com/office/officeart/2005/8/layout/list1"/>
    <dgm:cxn modelId="{C0806228-4DD3-C049-BA88-2C15C500C7EE}" type="presOf" srcId="{3F2A14D1-6AAA-4C58-9528-2EA4871336B5}" destId="{AE5F4FE0-9DE9-8A4A-8945-198FF6526825}" srcOrd="0" destOrd="0" presId="urn:microsoft.com/office/officeart/2005/8/layout/list1"/>
    <dgm:cxn modelId="{06148077-A2CC-DE45-83D6-083917D2E3EB}" type="presOf" srcId="{21AC971B-8C79-4CA1-BBBC-F6E2B24B1B12}" destId="{85A1323E-14ED-CF42-9494-5E75340242CA}" srcOrd="0" destOrd="3" presId="urn:microsoft.com/office/officeart/2005/8/layout/list1"/>
    <dgm:cxn modelId="{09354C28-B390-B14D-9A07-E1B33B6C88AE}" type="presOf" srcId="{A1DF46D4-D191-4D2E-A84E-547E67E52796}" destId="{AEDA1D0E-4692-4A4D-8751-B0E29639C29E}" srcOrd="0" destOrd="0" presId="urn:microsoft.com/office/officeart/2005/8/layout/list1"/>
    <dgm:cxn modelId="{EA114581-D2B3-47B8-8892-D70A3A64E744}" srcId="{CC0FB903-1AA8-481F-A713-E4945B4481BE}" destId="{A4F8C826-098D-442A-A57E-203147169DAF}" srcOrd="0" destOrd="0" parTransId="{03E80295-B279-4A79-8A7D-C0BBA8F2B95E}" sibTransId="{753CBE7E-C44D-4DE2-A1E6-E18A8033E018}"/>
    <dgm:cxn modelId="{34BE7767-4C23-4A24-8722-130C503BC724}" srcId="{CC0FB903-1AA8-481F-A713-E4945B4481BE}" destId="{21AC971B-8C79-4CA1-BBBC-F6E2B24B1B12}" srcOrd="3" destOrd="0" parTransId="{8620949E-51D3-483B-8019-7E3531D2222C}" sibTransId="{8239905C-B485-4D45-AF48-51392873909F}"/>
    <dgm:cxn modelId="{A3E83FC6-BB45-0C48-AE98-8717EDA96C06}" type="presOf" srcId="{D3A6124B-A206-4CF6-AD06-85A5585E8C92}" destId="{85A1323E-14ED-CF42-9494-5E75340242CA}" srcOrd="0" destOrd="1" presId="urn:microsoft.com/office/officeart/2005/8/layout/list1"/>
    <dgm:cxn modelId="{B2C24810-8143-4C25-90E5-0419783CF663}" srcId="{CC0FB903-1AA8-481F-A713-E4945B4481BE}" destId="{D3A6124B-A206-4CF6-AD06-85A5585E8C92}" srcOrd="1" destOrd="0" parTransId="{B682BA39-6655-40B3-BD33-7F3AB3C09311}" sibTransId="{30AEAA7B-D94A-463D-8484-E935805EF623}"/>
    <dgm:cxn modelId="{41B7F12D-75D2-1A44-94CA-8ACE001EDC88}" type="presParOf" srcId="{AE5F4FE0-9DE9-8A4A-8945-198FF6526825}" destId="{F8D55DE8-EFDF-C644-941B-E5AD6F76EE26}" srcOrd="0" destOrd="0" presId="urn:microsoft.com/office/officeart/2005/8/layout/list1"/>
    <dgm:cxn modelId="{BE4E403B-3E51-E948-ABE4-7933110AC978}" type="presParOf" srcId="{F8D55DE8-EFDF-C644-941B-E5AD6F76EE26}" destId="{AEDA1D0E-4692-4A4D-8751-B0E29639C29E}" srcOrd="0" destOrd="0" presId="urn:microsoft.com/office/officeart/2005/8/layout/list1"/>
    <dgm:cxn modelId="{885925D6-7152-2B49-822A-4A7F59BBAB93}" type="presParOf" srcId="{F8D55DE8-EFDF-C644-941B-E5AD6F76EE26}" destId="{2043570E-322D-CB42-8566-435A9A1B0381}" srcOrd="1" destOrd="0" presId="urn:microsoft.com/office/officeart/2005/8/layout/list1"/>
    <dgm:cxn modelId="{22E4E7BE-C369-164B-B557-544F8FBAB3A8}" type="presParOf" srcId="{AE5F4FE0-9DE9-8A4A-8945-198FF6526825}" destId="{EEDC6E96-BE50-024E-9A25-0D41116F207A}" srcOrd="1" destOrd="0" presId="urn:microsoft.com/office/officeart/2005/8/layout/list1"/>
    <dgm:cxn modelId="{81BECD6E-0DB2-E946-A4A5-F6E46F19AA1B}" type="presParOf" srcId="{AE5F4FE0-9DE9-8A4A-8945-198FF6526825}" destId="{C26180E9-1F5A-6B4D-B4C7-F442E4B66E00}" srcOrd="2" destOrd="0" presId="urn:microsoft.com/office/officeart/2005/8/layout/list1"/>
    <dgm:cxn modelId="{6ADDFA47-0125-7D40-8A09-E8659727E36B}" type="presParOf" srcId="{AE5F4FE0-9DE9-8A4A-8945-198FF6526825}" destId="{91D3EBD6-3408-344C-8603-C641C157DF78}" srcOrd="3" destOrd="0" presId="urn:microsoft.com/office/officeart/2005/8/layout/list1"/>
    <dgm:cxn modelId="{A3CD7BF3-A890-C340-81F4-B3E946DEADAC}" type="presParOf" srcId="{AE5F4FE0-9DE9-8A4A-8945-198FF6526825}" destId="{02414A75-DB13-984D-9386-37C46DEC9011}" srcOrd="4" destOrd="0" presId="urn:microsoft.com/office/officeart/2005/8/layout/list1"/>
    <dgm:cxn modelId="{DB9DEA33-EE75-EB45-802E-EFDF8AD4C6D7}" type="presParOf" srcId="{02414A75-DB13-984D-9386-37C46DEC9011}" destId="{34475F97-F980-1C4E-BFCD-E54E4106A32B}" srcOrd="0" destOrd="0" presId="urn:microsoft.com/office/officeart/2005/8/layout/list1"/>
    <dgm:cxn modelId="{5C58BDA7-00DB-4D4B-9A13-DE8742E3CDCC}" type="presParOf" srcId="{02414A75-DB13-984D-9386-37C46DEC9011}" destId="{C8FC646B-B042-354D-8B0B-402B410339C8}" srcOrd="1" destOrd="0" presId="urn:microsoft.com/office/officeart/2005/8/layout/list1"/>
    <dgm:cxn modelId="{10A61A0F-7B04-4847-8910-C1493B81CDBE}" type="presParOf" srcId="{AE5F4FE0-9DE9-8A4A-8945-198FF6526825}" destId="{9F295768-743A-3B45-A23E-D0E2D9765E6A}" srcOrd="5" destOrd="0" presId="urn:microsoft.com/office/officeart/2005/8/layout/list1"/>
    <dgm:cxn modelId="{05B679F6-54DB-384E-A55F-531A00F6F0E0}" type="presParOf" srcId="{AE5F4FE0-9DE9-8A4A-8945-198FF6526825}" destId="{85A1323E-14ED-CF42-9494-5E75340242C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CBFFF-8EEE-474B-8602-190631EBD1CE}">
      <dsp:nvSpPr>
        <dsp:cNvPr id="0" name=""/>
        <dsp:cNvSpPr/>
      </dsp:nvSpPr>
      <dsp:spPr>
        <a:xfrm>
          <a:off x="1854831" y="1124365"/>
          <a:ext cx="3234779" cy="21026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FESTIVAL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festivity, feast, celebration, communion, gathering, common past-time in a certain space, usually repeating (yearly, biannually, etc.),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artistic, cultural, social features,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performative and ritualistic: a series of actions, at a certain time and space (hic and </a:t>
          </a:r>
          <a:r>
            <a:rPr lang="en-US" sz="1100" kern="1200" dirty="0" err="1"/>
            <a:t>nunc</a:t>
          </a:r>
          <a:r>
            <a:rPr lang="en-US" sz="1100" kern="1200" dirty="0"/>
            <a:t>).</a:t>
          </a:r>
        </a:p>
      </dsp:txBody>
      <dsp:txXfrm>
        <a:off x="1957472" y="1227006"/>
        <a:ext cx="3029497" cy="1897324"/>
      </dsp:txXfrm>
    </dsp:sp>
    <dsp:sp modelId="{CD7F856C-B668-7F4F-9523-4CAB3A9FAA47}">
      <dsp:nvSpPr>
        <dsp:cNvPr id="0" name=""/>
        <dsp:cNvSpPr/>
      </dsp:nvSpPr>
      <dsp:spPr>
        <a:xfrm>
          <a:off x="3472221" y="390090"/>
          <a:ext cx="3571157" cy="3571157"/>
        </a:xfrm>
        <a:custGeom>
          <a:avLst/>
          <a:gdLst/>
          <a:ahLst/>
          <a:cxnLst/>
          <a:rect l="0" t="0" r="0" b="0"/>
          <a:pathLst>
            <a:path>
              <a:moveTo>
                <a:pt x="359483" y="711081"/>
              </a:moveTo>
              <a:arcTo wR="1785578" hR="1785578" stAng="13019780" swAng="63604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6DF07-1F0C-E34C-AFE1-53D5A2799FD4}">
      <dsp:nvSpPr>
        <dsp:cNvPr id="0" name=""/>
        <dsp:cNvSpPr/>
      </dsp:nvSpPr>
      <dsp:spPr>
        <a:xfrm>
          <a:off x="5425989" y="1124365"/>
          <a:ext cx="3234779" cy="21026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COMMUNITY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complex, and many models and definitions: sociological and anthropological approaches,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common features of the definitions: a number of people at a certain geographical location, doing or not doing something together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festivals growing out of some community traditions (usually folk traditions)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communities growing out of a festival tradition: a. long-term or b. temporary communities</a:t>
          </a:r>
        </a:p>
      </dsp:txBody>
      <dsp:txXfrm>
        <a:off x="5528630" y="1227006"/>
        <a:ext cx="3029497" cy="1897324"/>
      </dsp:txXfrm>
    </dsp:sp>
    <dsp:sp modelId="{B8A2944F-2B5A-224A-86A9-0FBDB0FBDA47}">
      <dsp:nvSpPr>
        <dsp:cNvPr id="0" name=""/>
        <dsp:cNvSpPr/>
      </dsp:nvSpPr>
      <dsp:spPr>
        <a:xfrm>
          <a:off x="3472221" y="390090"/>
          <a:ext cx="3571157" cy="3571157"/>
        </a:xfrm>
        <a:custGeom>
          <a:avLst/>
          <a:gdLst/>
          <a:ahLst/>
          <a:cxnLst/>
          <a:rect l="0" t="0" r="0" b="0"/>
          <a:pathLst>
            <a:path>
              <a:moveTo>
                <a:pt x="3211674" y="2860075"/>
              </a:moveTo>
              <a:arcTo wR="1785578" hR="1785578" stAng="2219780" swAng="63604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180E9-1F5A-6B4D-B4C7-F442E4B66E00}">
      <dsp:nvSpPr>
        <dsp:cNvPr id="0" name=""/>
        <dsp:cNvSpPr/>
      </dsp:nvSpPr>
      <dsp:spPr>
        <a:xfrm>
          <a:off x="0" y="389168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3570E-322D-CB42-8566-435A9A1B0381}">
      <dsp:nvSpPr>
        <dsp:cNvPr id="0" name=""/>
        <dsp:cNvSpPr/>
      </dsp:nvSpPr>
      <dsp:spPr>
        <a:xfrm>
          <a:off x="525780" y="93968"/>
          <a:ext cx="7360920" cy="590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Rita </a:t>
          </a:r>
          <a:r>
            <a:rPr lang="en-US" sz="2000" kern="1200" dirty="0" err="1"/>
            <a:t>Sebestyén</a:t>
          </a:r>
          <a:r>
            <a:rPr lang="en-US" sz="2000" kern="1200" dirty="0"/>
            <a:t>, </a:t>
          </a:r>
          <a:r>
            <a:rPr lang="en-US" sz="2000" kern="1200" dirty="0" smtClean="0"/>
            <a:t>PhD – PASSAGE FESTIVAL, </a:t>
          </a:r>
          <a:r>
            <a:rPr lang="en-US" sz="2000" kern="1200" dirty="0" err="1" smtClean="0"/>
            <a:t>Helsingør</a:t>
          </a:r>
          <a:r>
            <a:rPr lang="en-US" sz="2000" kern="1200" dirty="0" smtClean="0"/>
            <a:t>-Helsingborg</a:t>
          </a:r>
          <a:r>
            <a:rPr lang="en-US" sz="2000" kern="1200" dirty="0"/>
            <a:t/>
          </a:r>
          <a:br>
            <a:rPr lang="en-US" sz="2000" kern="1200" dirty="0"/>
          </a:br>
          <a:endParaRPr lang="en-US" sz="2000" kern="1200" dirty="0"/>
        </a:p>
      </dsp:txBody>
      <dsp:txXfrm>
        <a:off x="554601" y="122789"/>
        <a:ext cx="7303278" cy="532758"/>
      </dsp:txXfrm>
    </dsp:sp>
    <dsp:sp modelId="{85A1323E-14ED-CF42-9494-5E75340242CA}">
      <dsp:nvSpPr>
        <dsp:cNvPr id="0" name=""/>
        <dsp:cNvSpPr/>
      </dsp:nvSpPr>
      <dsp:spPr>
        <a:xfrm>
          <a:off x="0" y="1296369"/>
          <a:ext cx="10515600" cy="296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hlinkClick xmlns:r="http://schemas.openxmlformats.org/officeDocument/2006/relationships" r:id="rId1"/>
            </a:rPr>
            <a:t>A Hailing Community. A socio-political meditation on Christian Falsnæs’ Front </a:t>
          </a:r>
          <a:r>
            <a:rPr lang="en-US" sz="2000" kern="1200"/>
            <a:t>(Border Roads, 2017)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hlinkClick xmlns:r="http://schemas.openxmlformats.org/officeDocument/2006/relationships" r:id="rId2"/>
            </a:rPr>
            <a:t>Before it is too late. Social sensitivity, synchronicity and participatory aspects of Scandinavian culture, with a special outlook on the oeuvre of Thierry Geoffroy, Colonel</a:t>
          </a:r>
          <a:r>
            <a:rPr lang="en-US" sz="2000" kern="1200"/>
            <a:t> (Border Roads, 2016)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hlinkClick xmlns:r="http://schemas.openxmlformats.org/officeDocument/2006/relationships" r:id="rId3"/>
            </a:rPr>
            <a:t>Otherness and the Performing Arts </a:t>
          </a:r>
          <a:r>
            <a:rPr lang="en-US" sz="2000" kern="1200"/>
            <a:t>(Aarhus University, 2016)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hlinkClick xmlns:r="http://schemas.openxmlformats.org/officeDocument/2006/relationships" r:id="rId4"/>
            </a:rPr>
            <a:t>Spaces Redrawn by Theatre. Passage Festival: dialogue of urban and theatrical spaces </a:t>
          </a:r>
          <a:r>
            <a:rPr lang="en-US" sz="2000" kern="1200"/>
            <a:t>(Symbolon, 2013)</a:t>
          </a:r>
        </a:p>
      </dsp:txBody>
      <dsp:txXfrm>
        <a:off x="0" y="1296369"/>
        <a:ext cx="10515600" cy="2961000"/>
      </dsp:txXfrm>
    </dsp:sp>
    <dsp:sp modelId="{C8FC646B-B042-354D-8B0B-402B410339C8}">
      <dsp:nvSpPr>
        <dsp:cNvPr id="0" name=""/>
        <dsp:cNvSpPr/>
      </dsp:nvSpPr>
      <dsp:spPr>
        <a:xfrm>
          <a:off x="525780" y="1001168"/>
          <a:ext cx="7360920" cy="59040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Main publications in the topic:</a:t>
          </a:r>
        </a:p>
      </dsp:txBody>
      <dsp:txXfrm>
        <a:off x="554601" y="1029989"/>
        <a:ext cx="730327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A94FC-4358-6D4B-9CA6-E0DEE5A7935E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A28A9-2794-A345-849C-C8AC06ED2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7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11/20/17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8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958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 fontAlgn="base"/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Festivals and community engagement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sz="2000">
                <a:solidFill>
                  <a:schemeClr val="accent1"/>
                </a:solidFill>
              </a:rPr>
              <a:t>Nordic-Baltic Festival Platform Conference</a:t>
            </a:r>
          </a:p>
          <a:p>
            <a:pPr algn="r"/>
            <a:r>
              <a:rPr lang="en-US" sz="2000">
                <a:solidFill>
                  <a:schemeClr val="accent1"/>
                </a:solidFill>
              </a:rPr>
              <a:t>22 November 2017</a:t>
            </a:r>
          </a:p>
          <a:p>
            <a:pPr algn="r"/>
            <a:r>
              <a:rPr lang="en-US" sz="2000">
                <a:solidFill>
                  <a:schemeClr val="accent1"/>
                </a:solidFill>
              </a:rPr>
              <a:t>PANEL 2</a:t>
            </a:r>
          </a:p>
          <a:p>
            <a:pPr algn="r"/>
            <a:endParaRPr lang="en-US" sz="2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99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/>
              <a:t>THANK YOU!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9214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394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377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0848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/>
              <a:t>The festival as a performative act, festival as ritual.</a:t>
            </a:r>
          </a:p>
          <a:p>
            <a:pPr marL="0" indent="0">
              <a:buNone/>
            </a:pPr>
            <a:r>
              <a:rPr lang="en-US" sz="1500"/>
              <a:t>What is a community?</a:t>
            </a:r>
          </a:p>
          <a:p>
            <a:pPr marL="0" indent="0">
              <a:buNone/>
            </a:pPr>
            <a:r>
              <a:rPr lang="en-US" sz="1500"/>
              <a:t>What are the ways of community building? (local communities/temporary communities)</a:t>
            </a:r>
          </a:p>
          <a:p>
            <a:pPr marL="0" indent="0">
              <a:buNone/>
            </a:pPr>
            <a:r>
              <a:rPr lang="en-US" sz="1500"/>
              <a:t>How volunteerism can encourage community development?</a:t>
            </a:r>
          </a:p>
          <a:p>
            <a:pPr marL="0" indent="0">
              <a:buNone/>
            </a:pPr>
            <a:r>
              <a:rPr lang="en-US" sz="1500"/>
              <a:t>Who owns the festival and to what extent? (artistically, logistically, financially)</a:t>
            </a:r>
          </a:p>
          <a:p>
            <a:pPr marL="0" indent="0">
              <a:buNone/>
            </a:pPr>
            <a:r>
              <a:rPr lang="en-US" sz="1500"/>
              <a:t>Festivals and communities have mutual influence on each other, but who sets the boundaries, values, practices in these processes? </a:t>
            </a:r>
          </a:p>
          <a:p>
            <a:pPr marL="0" indent="0">
              <a:buNone/>
            </a:pPr>
            <a:r>
              <a:rPr lang="en-US" sz="1500"/>
              <a:t>What is the impact of the festivals on the artists and the local communities?</a:t>
            </a:r>
          </a:p>
          <a:p>
            <a:pPr marL="0" indent="0">
              <a:buNone/>
            </a:pPr>
            <a:r>
              <a:rPr lang="en-US" sz="1500"/>
              <a:t>What has Richard Florida just said?</a:t>
            </a:r>
          </a:p>
        </p:txBody>
      </p:sp>
    </p:spTree>
    <p:extLst>
      <p:ext uri="{BB962C8B-B14F-4D97-AF65-F5344CB8AC3E}">
        <p14:creationId xmlns:p14="http://schemas.microsoft.com/office/powerpoint/2010/main" val="340130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notions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0394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233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529" y="987323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long-term community building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1" y="1152525"/>
            <a:ext cx="7355476" cy="4270375"/>
          </a:xfrm>
        </p:spPr>
      </p:pic>
      <p:sp>
        <p:nvSpPr>
          <p:cNvPr id="6" name="TextBox 5"/>
          <p:cNvSpPr txBox="1"/>
          <p:nvPr/>
        </p:nvSpPr>
        <p:spPr>
          <a:xfrm>
            <a:off x="8243531" y="2565400"/>
            <a:ext cx="3667037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</a:t>
            </a:r>
            <a:r>
              <a:rPr lang="en-US" dirty="0" smtClean="0"/>
              <a:t>olunteerism</a:t>
            </a: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year starts from spring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</a:t>
            </a:r>
            <a:r>
              <a:rPr lang="en-US" dirty="0" smtClean="0"/>
              <a:t>isiting </a:t>
            </a:r>
            <a:r>
              <a:rPr lang="en-US" dirty="0"/>
              <a:t>the locations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ngaging </a:t>
            </a:r>
            <a:r>
              <a:rPr lang="en-US" dirty="0"/>
              <a:t>the local communities/volunteers into dialogue about the festival, the artistic possibilities and choices, about the best locations, about the possible audiences</a:t>
            </a:r>
          </a:p>
        </p:txBody>
      </p:sp>
    </p:spTree>
    <p:extLst>
      <p:ext uri="{BB962C8B-B14F-4D97-AF65-F5344CB8AC3E}">
        <p14:creationId xmlns:p14="http://schemas.microsoft.com/office/powerpoint/2010/main" val="4779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2800"/>
              <a:t>short term community building (temporary communities)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temporary community: one event brings together a number of people, for a definite time at a definite place.</a:t>
            </a:r>
          </a:p>
          <a:p>
            <a:r>
              <a:rPr lang="en-US" sz="1800"/>
              <a:t>any festival has its temporary communities (those attending one or a number of events, or the whole festival: once or repeatedly)</a:t>
            </a:r>
          </a:p>
          <a:p>
            <a:r>
              <a:rPr lang="en-US" sz="1800"/>
              <a:t>there are events that emphasize temporary communities: e.g. performative walks or:  insertion, intervention, interaction.</a:t>
            </a:r>
          </a:p>
          <a:p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67" y="800100"/>
            <a:ext cx="73914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7400" y="1390954"/>
            <a:ext cx="6756399" cy="4509896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706099" cy="1235074"/>
          </a:xfrm>
        </p:spPr>
        <p:txBody>
          <a:bodyPr>
            <a:normAutofit/>
          </a:bodyPr>
          <a:lstStyle/>
          <a:p>
            <a:r>
              <a:rPr lang="en-US" sz="2400" dirty="0"/>
              <a:t>festivals and communities: who owns the festivals and where are the boundaries?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90954"/>
            <a:ext cx="4203700" cy="4772856"/>
          </a:xfrm>
        </p:spPr>
        <p:txBody>
          <a:bodyPr anchor="ctr">
            <a:normAutofit/>
          </a:bodyPr>
          <a:lstStyle/>
          <a:p>
            <a:r>
              <a:rPr lang="en-US" sz="1900" dirty="0"/>
              <a:t>artistic, logistic and financial ownership</a:t>
            </a:r>
          </a:p>
          <a:p>
            <a:r>
              <a:rPr lang="en-US" sz="1900" dirty="0"/>
              <a:t>who sets the boundaries, the values and the practices?</a:t>
            </a:r>
          </a:p>
          <a:p>
            <a:r>
              <a:rPr lang="en-US" sz="1900" dirty="0"/>
              <a:t>reciprocity: how to find the good balance? 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1900" dirty="0"/>
              <a:t>e.g. Power of Diversity (international network, EU-project), participants (i.e. actors) were selected from each location.</a:t>
            </a:r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81312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7706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Richard Florida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i="1" dirty="0">
                <a:solidFill>
                  <a:srgbClr val="FFFFFF"/>
                </a:solidFill>
              </a:rPr>
              <a:t>The Rise of the Creative Class. And How It's Transforming Work, Leisure and Everyday Life</a:t>
            </a:r>
            <a:r>
              <a:rPr lang="en-US" sz="1900" dirty="0">
                <a:solidFill>
                  <a:srgbClr val="FFFFFF"/>
                </a:solidFill>
              </a:rPr>
              <a:t>, 2002. Basic Books.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FFFFFF"/>
                </a:solidFill>
              </a:rPr>
              <a:t>- creative class (mixture of ’bohemians’: technology workers, artists, LGBTQ communities, activists, etc.) attracts economic growth and raise of the middle class, so urban space has to be shaped accordingly, creative class has to act accordingly </a:t>
            </a:r>
          </a:p>
          <a:p>
            <a:pPr marL="0" indent="0">
              <a:buNone/>
            </a:pPr>
            <a:endParaRPr lang="en-US" sz="19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900" i="1" dirty="0">
                <a:solidFill>
                  <a:srgbClr val="FFFFFF"/>
                </a:solidFill>
              </a:rPr>
              <a:t>The New Urban Crisis: How Our Cities Are Increasing Inequality, Deepening Segregation, and Failing the Middle Class—and What We Can Do About It</a:t>
            </a:r>
            <a:r>
              <a:rPr lang="en-US" sz="1900" dirty="0">
                <a:solidFill>
                  <a:srgbClr val="FFFFFF"/>
                </a:solidFill>
              </a:rPr>
              <a:t>, 2017. Basic Books.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FFFFFF"/>
                </a:solidFill>
              </a:rPr>
              <a:t>- economic crisis (2008) + </a:t>
            </a:r>
            <a:r>
              <a:rPr lang="en-US" sz="1900" dirty="0" err="1">
                <a:solidFill>
                  <a:srgbClr val="FFFFFF"/>
                </a:solidFill>
              </a:rPr>
              <a:t>urbanisation</a:t>
            </a:r>
            <a:r>
              <a:rPr lang="en-US" sz="1900" dirty="0">
                <a:solidFill>
                  <a:srgbClr val="FFFFFF"/>
                </a:solidFill>
              </a:rPr>
              <a:t>, gentrification of bohemian </a:t>
            </a:r>
            <a:r>
              <a:rPr lang="en-US" sz="1900" dirty="0" err="1">
                <a:solidFill>
                  <a:srgbClr val="FFFFFF"/>
                </a:solidFill>
              </a:rPr>
              <a:t>neighbourhood</a:t>
            </a:r>
            <a:r>
              <a:rPr lang="en-US" sz="1900" dirty="0">
                <a:solidFill>
                  <a:srgbClr val="FFFFFF"/>
                </a:solidFill>
              </a:rPr>
              <a:t> led close to disappearance of middle class (the rich became richer, the poor poorer)</a:t>
            </a:r>
          </a:p>
        </p:txBody>
      </p:sp>
    </p:spTree>
    <p:extLst>
      <p:ext uri="{BB962C8B-B14F-4D97-AF65-F5344CB8AC3E}">
        <p14:creationId xmlns:p14="http://schemas.microsoft.com/office/powerpoint/2010/main" val="1835409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6" r="58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sz="3700" dirty="0"/>
              <a:t>some further examples of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/>
              <a:t>Kumulus</a:t>
            </a:r>
            <a:r>
              <a:rPr lang="en-US" sz="1800" dirty="0"/>
              <a:t> (FR) 2010 – workshops in </a:t>
            </a:r>
            <a:r>
              <a:rPr lang="en-US" sz="1800" dirty="0" err="1"/>
              <a:t>Helsingør</a:t>
            </a:r>
            <a:r>
              <a:rPr lang="en-US" sz="1800" dirty="0"/>
              <a:t> and </a:t>
            </a:r>
            <a:r>
              <a:rPr lang="en-US" sz="1800" dirty="0" err="1" smtClean="0"/>
              <a:t>Kokkedal</a:t>
            </a:r>
            <a:endParaRPr lang="en-US" sz="1800" dirty="0" smtClean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p</a:t>
            </a:r>
            <a:r>
              <a:rPr lang="en-US" sz="1800" dirty="0" smtClean="0"/>
              <a:t>articipants: </a:t>
            </a:r>
            <a:r>
              <a:rPr lang="en-US" sz="1800" dirty="0" err="1" smtClean="0"/>
              <a:t>Danmark</a:t>
            </a:r>
            <a:r>
              <a:rPr lang="en-US" sz="1800" dirty="0" smtClean="0"/>
              <a:t>, Sweden, Uganda, Iraq, Morocco, USA, Lebanon, Somalia, </a:t>
            </a:r>
            <a:r>
              <a:rPr lang="en-US" sz="1800" dirty="0" err="1" smtClean="0"/>
              <a:t>Brasil</a:t>
            </a:r>
            <a:endParaRPr lang="en-US" sz="1800" dirty="0" smtClean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 smtClean="0"/>
              <a:t>Hjemstavn</a:t>
            </a:r>
            <a:r>
              <a:rPr lang="en-US" sz="1800" dirty="0" smtClean="0"/>
              <a:t> project (2010-2012)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housing areas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8167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72" y="434303"/>
            <a:ext cx="4148328" cy="3111242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72" y="3288777"/>
            <a:ext cx="4148328" cy="3111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r>
              <a:rPr lang="en-US" dirty="0"/>
              <a:t>some further </a:t>
            </a:r>
            <a:r>
              <a:rPr lang="en-US" dirty="0" smtClean="0"/>
              <a:t>examples </a:t>
            </a:r>
            <a:r>
              <a:rPr lang="en-US" dirty="0"/>
              <a:t>of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880" y="3288777"/>
            <a:ext cx="6422848" cy="293504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dirty="0"/>
              <a:t>h</a:t>
            </a:r>
            <a:r>
              <a:rPr lang="en-US" sz="2000" dirty="0" smtClean="0"/>
              <a:t>ousing areas (started 10 years ago): urban </a:t>
            </a:r>
            <a:r>
              <a:rPr lang="en-US" sz="2000" dirty="0"/>
              <a:t>space, public space that has not been used as public </a:t>
            </a:r>
            <a:r>
              <a:rPr lang="en-US" sz="2000" dirty="0" smtClean="0"/>
              <a:t>space – the strategy of the municipality’s strategy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dirty="0" smtClean="0"/>
              <a:t>(single parents, elderly alone + villas)</a:t>
            </a:r>
            <a:endParaRPr lang="en-US" sz="2000" dirty="0" smtClean="0"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2000"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dirty="0" err="1"/>
              <a:t>Sissus</a:t>
            </a:r>
            <a:r>
              <a:rPr lang="en-US" sz="2000" dirty="0"/>
              <a:t> (FI</a:t>
            </a:r>
            <a:r>
              <a:rPr lang="en-US" sz="2000" dirty="0" smtClean="0"/>
              <a:t>) – </a:t>
            </a:r>
            <a:r>
              <a:rPr lang="en-US" sz="2000" dirty="0"/>
              <a:t>Uncomfortable </a:t>
            </a:r>
            <a:r>
              <a:rPr lang="en-US" sz="2000" dirty="0" smtClean="0"/>
              <a:t>Places (2017) </a:t>
            </a:r>
            <a:r>
              <a:rPr lang="en-US" sz="2000" dirty="0"/>
              <a:t>in North-West </a:t>
            </a:r>
            <a:r>
              <a:rPr lang="en-US" sz="2000" dirty="0" err="1"/>
              <a:t>Helsingør</a:t>
            </a:r>
            <a:endParaRPr lang="en-US" sz="2000" dirty="0"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8799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698</Words>
  <Application>Microsoft Macintosh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Festivals and community engagement</vt:lpstr>
      <vt:lpstr>summary</vt:lpstr>
      <vt:lpstr>notions</vt:lpstr>
      <vt:lpstr> long-term community building </vt:lpstr>
      <vt:lpstr>short term community building (temporary communities)</vt:lpstr>
      <vt:lpstr>festivals and communities: who owns the festivals and where are the boundaries?</vt:lpstr>
      <vt:lpstr>Richard Florida</vt:lpstr>
      <vt:lpstr>some further examples of Passage</vt:lpstr>
      <vt:lpstr>some further examples of Passage</vt:lpstr>
      <vt:lpstr>THANK YOU!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Festivals and community engagement</dc:title>
  <dc:creator>Microsoft Office User</dc:creator>
  <cp:lastModifiedBy>Microsoft Office User</cp:lastModifiedBy>
  <cp:revision>25</cp:revision>
  <dcterms:created xsi:type="dcterms:W3CDTF">2017-11-14T16:50:28Z</dcterms:created>
  <dcterms:modified xsi:type="dcterms:W3CDTF">2017-11-20T10:15:58Z</dcterms:modified>
</cp:coreProperties>
</file>